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Lato"/>
      <p:regular r:id="rId66"/>
      <p:bold r:id="rId67"/>
      <p:italic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La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Lato-italic.fntdata"/><Relationship Id="rId23" Type="http://schemas.openxmlformats.org/officeDocument/2006/relationships/slide" Target="slides/slide18.xml"/><Relationship Id="rId67" Type="http://schemas.openxmlformats.org/officeDocument/2006/relationships/font" Target="fonts/La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c06cdeb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c06cdeb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0f19285e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0f19285e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0f19285e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0f19285e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37da61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2437da61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f19285e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0f19285e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0f19285e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0f19285e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0f19285e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0f19285e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04f57df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04f57df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0f19285e9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0f19285e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06cdeb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c06cdeb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f443b6cb2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g2f443b6cb2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f19285e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0f19285e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0f19285e9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0f19285e9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0f19285e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0f19285e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0f19285e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0f19285e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f19285e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f19285e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0f19285e9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0f19285e9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0f19285e9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0f19285e9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f19285e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0f19285e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04f57df3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004f57df3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f19285e9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0f19285e9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f443b6cb2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2f443b6cb2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0f19285e9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0f19285e9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0f19285e9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0f19285e9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0f19285e9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0f19285e9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0f19285e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00f19285e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0f19285e9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0f19285e9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0f19285e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0f19285e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0f19285e9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0f19285e9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0f19285e9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0f19285e9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0f19285e9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0f19285e9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0f19285e9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0f19285e9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00f19285e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00f19285e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0f19285e9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0f19285e9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0f19285e9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00f19285e9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0f19285e9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0f19285e9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0f19285e9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0f19285e9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0f19285e9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0f19285e9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0f19285e9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0f19285e9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0f19285e9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0f19285e9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0f19285e9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00f19285e9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0f19285e9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0f19285e9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0f19285e9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0f19285e9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0f19285e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00f19285e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0f19285e9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0f19285e9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0f19285e9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0f19285e9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0f19285e9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0f19285e9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0f19285e9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0f19285e9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0f19285e9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00f19285e9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0f19285e9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0f19285e9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0f19285e9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0f19285e9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0f19285e9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0f19285e9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0f19285e9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00f19285e9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04f57df3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04f57df3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0f19285e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0f19285e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0f19285e9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0f19285e9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0f19285e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0f19285e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f19285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f19285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f19285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f19285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">
  <p:cSld name="Title &amp; Subtitle -  Text - L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Lato"/>
              <a:buNone/>
              <a:defRPr b="1" i="0" sz="2700" cap="non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/>
        </p:nvSpPr>
        <p:spPr>
          <a:xfrm>
            <a:off x="8632986" y="4950326"/>
            <a:ext cx="22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81013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rgbClr val="81013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7438" y="442080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8399" y="437785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50" y="447887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Title and subtitle Slide">
    <p:bg>
      <p:bgPr>
        <a:solidFill>
          <a:srgbClr val="810131">
            <a:alpha val="40390"/>
          </a:srgbClr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070043" y="2006648"/>
            <a:ext cx="7003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14961" y="3699552"/>
            <a:ext cx="7217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Subject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Artificial Intelligence</a:t>
            </a:r>
            <a:endParaRPr b="0" i="0" sz="11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Professors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Edison jair Bejarano Sepulveda &amp; Ramon Mateo Navarro</a:t>
            </a:r>
            <a:endParaRPr b="0" i="0" sz="1100" u="none" cap="none" strike="noStrike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Course</a:t>
            </a:r>
            <a:r>
              <a:rPr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2024 / 2025</a:t>
            </a:r>
            <a:endParaRPr sz="11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br>
              <a:rPr b="0" i="0" lang="es" sz="17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7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">
  <p:cSld name="1_Title and subtitle Slide">
    <p:bg>
      <p:bgPr>
        <a:solidFill>
          <a:srgbClr val="810131">
            <a:alpha val="40390"/>
          </a:srgbClr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7-us.googleusercontent.com/wHvF5NMz5_mviUXJC3mOdLh7Xqyv_jo4h1YtLBF_nDuqYwT0vjWq8EUQH9Z8kM4uo8w6qLjmnD1h8kOA4V_3W_E6Lxy3v6hO6bcVZeo4wjMmqbPkoHi6eVLHLaQfmHHvfsdmVEyekl9MAjSzUsB-OxG1Xw=s2048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3004044"/>
            <a:ext cx="2753782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5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 1">
  <p:cSld name="1_Title and subtitle Slide_1">
    <p:bg>
      <p:bgPr>
        <a:solidFill>
          <a:srgbClr val="810131">
            <a:alpha val="40390"/>
          </a:srgbClr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26615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56035" y="1248966"/>
            <a:ext cx="78318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Noto Sans Symbols"/>
              <a:buChar char="❖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2896">
          <p15:clr>
            <a:srgbClr val="F26B43"/>
          </p15:clr>
        </p15:guide>
        <p15:guide id="3" pos="5483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_2gJ-fSUz8uB2QOvHGQrZ1e0whet8KCT/vie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EjbejaranosAI/AI4VJ/blob/main/Lecture%20material/T3/FSM.cs" TargetMode="External"/><Relationship Id="rId4" Type="http://schemas.openxmlformats.org/officeDocument/2006/relationships/hyperlink" Target="https://www.youtube.com/watch?v=iBN46XUpdaQ" TargetMode="External"/><Relationship Id="rId5" Type="http://schemas.openxmlformats.org/officeDocument/2006/relationships/hyperlink" Target="https://www.youtube.com/watch?v=iBN46XUpdaQ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s://github.com/EjbejaranosAI/AI4VJ/blob/main/Lecture%20material/T3/Wandering.cs" TargetMode="External"/><Relationship Id="rId5" Type="http://schemas.openxmlformats.org/officeDocument/2006/relationships/hyperlink" Target="https://github.com/EjbejaranosAI/AI4VJ/blob/main/Lecture%20material/T3/Approaching.cs" TargetMode="External"/><Relationship Id="rId6" Type="http://schemas.openxmlformats.org/officeDocument/2006/relationships/hyperlink" Target="https://github.com/EjbejaranosAI/AI4VJ/blob/main/Lecture%20material/T3/Hiding.cs" TargetMode="External"/><Relationship Id="rId7" Type="http://schemas.openxmlformats.org/officeDocument/2006/relationships/hyperlink" Target="https://github.com/EjbejaranosAI/AI4VJ/blob/main/Lecture%20material/T3/BlackBoard.c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yc3.digitaloceanspaces.com/dula/wp-content/uploads/2009/05/08151726/consolechartyr2yb63272359-1.jpg" TargetMode="External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amasutra.com/view/feature/130663/gdc_2005_proceeding_handling_.php" TargetMode="External"/><Relationship Id="rId4" Type="http://schemas.openxmlformats.org/officeDocument/2006/relationships/hyperlink" Target="https://www.gamasutra.com/blogs/ChrisSimpson/20140717/221339/Behavior_trees_for_AI_How_they_work.php" TargetMode="External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www.gamasutra.com/blogs/ChrisSimpson/20140717/221339/Behavior_trees_for_AI_How_they_work.ph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hyperlink" Target="https://docs.google.com/drawings/d/1AL8468_iL_0V05oAynP8a-X-b91pZimXPGF9yRknIb8/edit" TargetMode="External"/><Relationship Id="rId5" Type="http://schemas.openxmlformats.org/officeDocument/2006/relationships/hyperlink" Target="https://atenea.upc.edu/pluginfile.php/5688540/mod_resource/content/2/figures/btRobber.png" TargetMode="External"/><Relationship Id="rId6" Type="http://schemas.openxmlformats.org/officeDocument/2006/relationships/hyperlink" Target="https://www.gamasutra.com/blogs/ChrisSimpson/20140717/221339/Behavior_trees_for_AI_How_they_work.ph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cs.unity3d.com/Packages/com.unity.ai.planner@0.3/manual/index.html" TargetMode="External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unity3d.com/Packages/com.unity.ai.planner@0.3/manual/PlanVisualizer.html" TargetMode="External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bo2_InhvIDbAml8WyhiOsUaRTI24_Zf4/view" TargetMode="External"/><Relationship Id="rId4" Type="http://schemas.openxmlformats.org/officeDocument/2006/relationships/image" Target="../media/image4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learn.unity.com/course/artificial-intelligence-for-beginners" TargetMode="External"/><Relationship Id="rId4" Type="http://schemas.openxmlformats.org/officeDocument/2006/relationships/hyperlink" Target="https://www.gamasutra.com/blogs/ChrisSimpson/20140717/221339/Behavior_trees_for_AI_How_they_work.php" TargetMode="External"/><Relationship Id="rId5" Type="http://schemas.openxmlformats.org/officeDocument/2006/relationships/hyperlink" Target="https://docs.unity3d.com/Packages/com.unity.ai.planner@0.2/manual/index.html" TargetMode="External"/><Relationship Id="rId6" Type="http://schemas.openxmlformats.org/officeDocument/2006/relationships/hyperlink" Target="https://www.gamasutra.com/view/feature/130663/gdc_2005_proceeding_handling_.ph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github.com/EjbejaranosAI/AI4VJ/blob/main/Lecture%20material/T3/dm-handout.unitypackage" TargetMode="External"/><Relationship Id="rId6" Type="http://schemas.openxmlformats.org/officeDocument/2006/relationships/hyperlink" Target="https://learn.unity.com/tutorial/finite-state-machines-1#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0093" y="1966123"/>
            <a:ext cx="700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Making for Games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1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 title="robbe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63" y="694375"/>
            <a:ext cx="7403475" cy="3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with coroutines &amp; delegate 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39750" y="1252625"/>
            <a:ext cx="8145300" cy="31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public class FSM : MonoBehaviour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private WaitForSeconds wait = new WaitForSeconds(</a:t>
            </a:r>
            <a:r>
              <a:rPr lang="es" sz="1000">
                <a:solidFill>
                  <a:srgbClr val="880000"/>
                </a:solidFill>
              </a:rPr>
              <a:t>0.05</a:t>
            </a:r>
            <a:r>
              <a:rPr lang="es" sz="1000">
                <a:solidFill>
                  <a:srgbClr val="444444"/>
                </a:solidFill>
              </a:rPr>
              <a:t>f);   // 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 / </a:t>
            </a:r>
            <a:r>
              <a:rPr lang="es" sz="1000">
                <a:solidFill>
                  <a:srgbClr val="880000"/>
                </a:solidFill>
              </a:rPr>
              <a:t>20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delegate IEnumerator State();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private State 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IEnumerator Start()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 = Wander;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while (enabled)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yield return StartCoroutine(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());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IEnumerator Wander()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Debug.Log(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027BC0"/>
                </a:solidFill>
              </a:rPr>
              <a:t>Wander</a:t>
            </a:r>
            <a:r>
              <a:rPr lang="es" sz="1000">
                <a:solidFill>
                  <a:srgbClr val="880000"/>
                </a:solidFill>
              </a:rPr>
              <a:t> </a:t>
            </a:r>
            <a:r>
              <a:rPr lang="es" sz="1000">
                <a:solidFill>
                  <a:srgbClr val="027BC0"/>
                </a:solidFill>
              </a:rPr>
              <a:t>state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39750" y="917250"/>
            <a:ext cx="421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Code template: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55325" y="931375"/>
            <a:ext cx="82482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Coroutine that executes 20 times per second and goes forever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Explicit every state change with </a:t>
            </a:r>
            <a:r>
              <a:rPr lang="es" sz="1500">
                <a:solidFill>
                  <a:schemeClr val="dk1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Debub</a:t>
            </a:r>
            <a:r>
              <a:rPr lang="es" sz="15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" sz="1500">
                <a:solidFill>
                  <a:schemeClr val="dk1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sz="1500">
              <a:solidFill>
                <a:schemeClr val="dk1"/>
              </a:solidFill>
              <a:highlight>
                <a:srgbClr val="E7E8E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First behaviour is slowly </a:t>
            </a:r>
            <a:r>
              <a:rPr lang="es" sz="1500">
                <a:solidFill>
                  <a:srgbClr val="027BC0"/>
                </a:solidFill>
              </a:rPr>
              <a:t>wander</a:t>
            </a:r>
            <a:endParaRPr sz="1500">
              <a:solidFill>
                <a:srgbClr val="027BC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When the </a:t>
            </a:r>
            <a:r>
              <a:rPr i="1" lang="es" sz="1500"/>
              <a:t>cop</a:t>
            </a:r>
            <a:r>
              <a:rPr lang="es" sz="1500"/>
              <a:t> walks away from the treasure he has to </a:t>
            </a:r>
            <a:r>
              <a:rPr lang="es" sz="1500">
                <a:solidFill>
                  <a:srgbClr val="027BC0"/>
                </a:solidFill>
              </a:rPr>
              <a:t>approach </a:t>
            </a:r>
            <a:r>
              <a:rPr lang="es" sz="1500"/>
              <a:t>quickly to steal it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If the </a:t>
            </a:r>
            <a:r>
              <a:rPr i="1" lang="es" sz="1500"/>
              <a:t>cop</a:t>
            </a:r>
            <a:r>
              <a:rPr lang="es" sz="1500"/>
              <a:t> comes back he returns to </a:t>
            </a:r>
            <a:r>
              <a:rPr lang="es" sz="1500">
                <a:solidFill>
                  <a:srgbClr val="027BC0"/>
                </a:solidFill>
              </a:rPr>
              <a:t>wander </a:t>
            </a:r>
            <a:r>
              <a:rPr lang="es" sz="1500"/>
              <a:t>slowly and so 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If the robbery is successful (the treasure must disappear), he begins to permanently </a:t>
            </a:r>
            <a:r>
              <a:rPr lang="es" sz="1500">
                <a:solidFill>
                  <a:srgbClr val="027BC0"/>
                </a:solidFill>
              </a:rPr>
              <a:t>hide </a:t>
            </a:r>
            <a:r>
              <a:rPr lang="es" sz="1500"/>
              <a:t>in the obstacle closest to the </a:t>
            </a:r>
            <a:r>
              <a:rPr i="1" lang="es" sz="1500"/>
              <a:t>cop</a:t>
            </a:r>
            <a:endParaRPr i="1"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27BC0"/>
                </a:solidFill>
              </a:rPr>
              <a:t>solution</a:t>
            </a:r>
            <a:r>
              <a:rPr lang="es" sz="1500"/>
              <a:t>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F3F19"/>
                </a:solidFill>
              </a:rPr>
              <a:t>Homework</a:t>
            </a:r>
            <a:endParaRPr sz="1500">
              <a:solidFill>
                <a:srgbClr val="7F3F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Watch the videos (5mn): </a:t>
            </a:r>
            <a:r>
              <a:rPr lang="es" sz="1500" u="sng">
                <a:solidFill>
                  <a:srgbClr val="FA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Killzone 2 Review about AI</a:t>
            </a:r>
            <a:r>
              <a:rPr lang="es" sz="1500" u="sng">
                <a:solidFill>
                  <a:srgbClr val="FA0000"/>
                </a:solidFill>
              </a:rPr>
              <a:t> &amp; </a:t>
            </a:r>
            <a:r>
              <a:rPr lang="es" sz="1500" u="sng">
                <a:solidFill>
                  <a:srgbClr val="FA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F.E.A.R. 2 - A.I.</a:t>
            </a:r>
            <a:endParaRPr sz="1500" u="sng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400">
                <a:solidFill>
                  <a:srgbClr val="027BC0"/>
                </a:solidFill>
              </a:rPr>
              <a:t>Overview</a:t>
            </a:r>
            <a:endParaRPr b="1" sz="2400">
              <a:solidFill>
                <a:srgbClr val="027BC0"/>
              </a:solidFill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Code(delegates</a:t>
            </a: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Visual Scripting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 Scripting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455325" y="2571750"/>
            <a:ext cx="60324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 editors helps handling complex behaviours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Separates coders from game designers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options: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CryEngine's flowgraph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Unreal Kismet / Blueprint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PlayMaker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718" r="3542" t="0"/>
          <a:stretch/>
        </p:blipFill>
        <p:spPr>
          <a:xfrm>
            <a:off x="2244400" y="795650"/>
            <a:ext cx="4655199" cy="17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with Unity’s Animator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34917" l="2423" r="7152" t="15015"/>
          <a:stretch/>
        </p:blipFill>
        <p:spPr>
          <a:xfrm>
            <a:off x="2310100" y="1028987"/>
            <a:ext cx="4523802" cy="17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55325" y="2988400"/>
            <a:ext cx="43695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Wander State: 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Approaching State: </a:t>
            </a:r>
            <a:r>
              <a:rPr lang="es" sz="1500" u="sng">
                <a:solidFill>
                  <a:schemeClr val="hlink"/>
                </a:solidFill>
                <a:hlinkClick r:id="rId5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Hiding State: </a:t>
            </a:r>
            <a:r>
              <a:rPr lang="es" sz="1500" u="sng">
                <a:solidFill>
                  <a:schemeClr val="hlink"/>
                </a:solidFill>
                <a:hlinkClick r:id="rId6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BlackBoard: </a:t>
            </a:r>
            <a:r>
              <a:rPr lang="es" sz="1500" u="sng">
                <a:solidFill>
                  <a:schemeClr val="hlink"/>
                </a:solidFill>
                <a:hlinkClick r:id="rId7"/>
              </a:rPr>
              <a:t>view* / download</a:t>
            </a:r>
            <a:endParaRPr sz="1500">
              <a:solidFill>
                <a:srgbClr val="F92672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55325" y="4200400"/>
            <a:ext cx="778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rgbClr val="FA0000"/>
                </a:solidFill>
              </a:rPr>
              <a:t>https://github.com/EjbejaranosAI/AI4VJ/tree/main/Lecture%20material/T3</a:t>
            </a:r>
            <a:endParaRPr sz="800" u="sng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Hierarchical FSM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439750" y="725075"/>
            <a:ext cx="7555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Complex Behaviours: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338563"/>
            <a:ext cx="45148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152" name="Google Shape;152;p23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Decision Trees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Video Game System Shoulds I own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299625" y="4044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55325" y="862000"/>
            <a:ext cx="86886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A very simple yet </a:t>
            </a:r>
            <a:r>
              <a:rPr lang="es" sz="1200">
                <a:solidFill>
                  <a:srgbClr val="000000"/>
                </a:solidFill>
              </a:rPr>
              <a:t>accurate</a:t>
            </a:r>
            <a:r>
              <a:rPr lang="es" sz="1200">
                <a:solidFill>
                  <a:srgbClr val="000000"/>
                </a:solidFill>
              </a:rPr>
              <a:t> guide on what Video G</a:t>
            </a:r>
            <a:r>
              <a:rPr lang="es" sz="1200">
                <a:solidFill>
                  <a:srgbClr val="000000"/>
                </a:solidFill>
              </a:rPr>
              <a:t>ame System is right for you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15153"/>
          <a:stretch/>
        </p:blipFill>
        <p:spPr>
          <a:xfrm>
            <a:off x="2485688" y="1099313"/>
            <a:ext cx="4627875" cy="29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decision tree is a tool for making decisions by breaking them into a series of questions, where each answer leads to a new question or final outcome. It works by starting at a main question (root), and based on the answer, it follows a branch to the next step until it reaches a decision (leaf).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62" y="2252500"/>
            <a:ext cx="4651876" cy="19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vs DTs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455325" y="1041650"/>
            <a:ext cx="5228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FSM: </a:t>
            </a:r>
            <a:r>
              <a:rPr lang="es" sz="1200">
                <a:solidFill>
                  <a:srgbClr val="0066BB"/>
                </a:solidFill>
              </a:rPr>
              <a:t>States </a:t>
            </a:r>
            <a:r>
              <a:rPr lang="es" sz="1200"/>
              <a:t>(with Actions) &amp; </a:t>
            </a:r>
            <a:r>
              <a:rPr lang="es" sz="1200">
                <a:solidFill>
                  <a:srgbClr val="0066BB"/>
                </a:solidFill>
              </a:rPr>
              <a:t>Transitions </a:t>
            </a:r>
            <a:r>
              <a:rPr lang="es" sz="1200"/>
              <a:t>(with conditions)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DTs: </a:t>
            </a:r>
            <a:r>
              <a:rPr lang="es" sz="1200">
                <a:solidFill>
                  <a:srgbClr val="0066BB"/>
                </a:solidFill>
              </a:rPr>
              <a:t>Conditions </a:t>
            </a:r>
            <a:r>
              <a:rPr lang="es" sz="1200"/>
              <a:t>(tree nodes) &amp; </a:t>
            </a:r>
            <a:r>
              <a:rPr lang="es" sz="1200">
                <a:solidFill>
                  <a:srgbClr val="0066BB"/>
                </a:solidFill>
              </a:rPr>
              <a:t>Actions </a:t>
            </a:r>
            <a:r>
              <a:rPr lang="es" sz="1200"/>
              <a:t>(leafs).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It has no notion of state; we have to go through the whole tree every time we run it.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could we use decision trees in games?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NPCs Dialogs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Bosses that switch state every % HP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Bosses that makes different </a:t>
            </a:r>
            <a:r>
              <a:rPr lang="es" sz="1200"/>
              <a:t>abilities</a:t>
            </a:r>
            <a:r>
              <a:rPr lang="es" sz="1200"/>
              <a:t> depending on climates conditions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Decision trees can be generated automatically.</a:t>
            </a:r>
            <a:br>
              <a:rPr lang="es" sz="1200"/>
            </a:br>
            <a:r>
              <a:rPr lang="es" sz="1200"/>
              <a:t>We will see this in the topic of machine learning.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400">
                <a:solidFill>
                  <a:srgbClr val="027BC0"/>
                </a:solidFill>
              </a:rPr>
              <a:t>Overview</a:t>
            </a:r>
            <a:endParaRPr b="1" sz="2400">
              <a:solidFill>
                <a:srgbClr val="027BC0"/>
              </a:solidFill>
            </a:endParaRPr>
          </a:p>
        </p:txBody>
      </p:sp>
      <p:sp>
        <p:nvSpPr>
          <p:cNvPr id="178" name="Google Shape;178;p27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Arial"/>
              <a:buChar char="▪"/>
            </a:pPr>
            <a:r>
              <a:rPr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Brincks </a:t>
            </a:r>
            <a:endParaRPr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Trees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55325" y="795650"/>
            <a:ext cx="36465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Sort of visual programming for AI behaviour (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Isla, 2005</a:t>
            </a:r>
            <a:r>
              <a:rPr lang="es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Reusability &amp; modularity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Major engines: unreal, cryengine, unity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Behavior Tree combine both: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s" sz="1200">
                <a:highlight>
                  <a:srgbClr val="FFFFFF"/>
                </a:highlight>
              </a:rPr>
              <a:t>Decision trees</a:t>
            </a:r>
            <a:r>
              <a:rPr lang="es" sz="1200">
                <a:highlight>
                  <a:srgbClr val="FFFFFF"/>
                </a:highlight>
              </a:rPr>
              <a:t>: execute all at once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s" sz="1200">
                <a:highlight>
                  <a:srgbClr val="FFFFFF"/>
                </a:highlight>
              </a:rPr>
              <a:t>State machines</a:t>
            </a:r>
            <a:r>
              <a:rPr lang="es" sz="1200">
                <a:highlight>
                  <a:srgbClr val="FFFFFF"/>
                </a:highlight>
              </a:rPr>
              <a:t>: current state implicit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" sz="1200">
                <a:highlight>
                  <a:srgbClr val="FFFFFF"/>
                </a:highlight>
              </a:rPr>
              <a:t>the execution stays in one of the nodes</a:t>
            </a:r>
            <a:endParaRPr b="1"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Designing Trees is a hard task!</a:t>
            </a:r>
            <a:b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Reference: </a:t>
            </a:r>
            <a:r>
              <a:rPr i="1"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125" y="465150"/>
            <a:ext cx="2400650" cy="3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74" y="1769725"/>
            <a:ext cx="82482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 Types I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372625" y="795650"/>
            <a:ext cx="82482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Running, Success or Failure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They can take a while!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Most of the time they will be leaf nodes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Conditions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True or False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normally refer to the blackboard for questioning the world state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25" y="3335700"/>
            <a:ext cx="8330900" cy="841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Node Types II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55325" y="847650"/>
            <a:ext cx="8248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Composites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True or False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They iterate all childs from left to right in a specific fashion: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Sequence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(AND): A node that executes all its children until one fails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Selector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(OR): A node that executes all its children until one succeeds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Parallel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(Concurrent AND): Execute all its children at the same time until one fails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Random Sequence or Selector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(with %?): Same as sequence or selector but randomly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Priority Sequence or Selecto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 (with %#): Same as sequence or selector but follow a mutable priority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2641838"/>
            <a:ext cx="74580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I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12830" l="0" r="0" t="9311"/>
          <a:stretch/>
        </p:blipFill>
        <p:spPr>
          <a:xfrm>
            <a:off x="1984450" y="795650"/>
            <a:ext cx="5175101" cy="31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1984450" y="3689200"/>
            <a:ext cx="5218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i="1" lang="es" sz="8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800">
              <a:solidFill>
                <a:srgbClr val="F9267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42231" l="0" r="0" t="11222"/>
          <a:stretch/>
        </p:blipFill>
        <p:spPr>
          <a:xfrm>
            <a:off x="2235088" y="795650"/>
            <a:ext cx="4688676" cy="18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66975" y="4527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455325" y="2300050"/>
            <a:ext cx="46887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926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66BB"/>
                </a:solidFill>
              </a:rPr>
              <a:t>What about the Robber?</a:t>
            </a:r>
            <a:endParaRPr sz="1200">
              <a:solidFill>
                <a:srgbClr val="0066BB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Exercise / homework:</a:t>
            </a:r>
            <a:br>
              <a:rPr lang="es" sz="1200"/>
            </a:b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 for design BTs</a:t>
            </a:r>
            <a:r>
              <a:rPr lang="es" sz="1200"/>
              <a:t> /</a:t>
            </a:r>
            <a:r>
              <a:rPr lang="es" sz="1200">
                <a:solidFill>
                  <a:srgbClr val="FF0000"/>
                </a:solidFill>
              </a:rPr>
              <a:t> </a:t>
            </a:r>
            <a:r>
              <a:rPr lang="es" sz="1200">
                <a:solidFill>
                  <a:srgbClr val="FF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solution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i="1" lang="es" sz="800" u="sng">
                <a:solidFill>
                  <a:srgbClr val="FA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r>
              <a:rPr lang="es" sz="800" u="sng">
                <a:solidFill>
                  <a:srgbClr val="FA0000"/>
                </a:solidFill>
              </a:rPr>
              <a:t> </a:t>
            </a:r>
            <a:endParaRPr sz="800" u="sng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800" u="sng">
                <a:solidFill>
                  <a:srgbClr val="FA0000"/>
                </a:solidFill>
              </a:rPr>
              <a:t>https://www.gamedeveloper.com/game-platforms</a:t>
            </a:r>
            <a:endParaRPr sz="800" u="sng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Nested Behaviour Trees 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17952"/>
          <a:stretch/>
        </p:blipFill>
        <p:spPr>
          <a:xfrm>
            <a:off x="2280925" y="1197725"/>
            <a:ext cx="4582149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725" y="558276"/>
            <a:ext cx="2216150" cy="32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Arial"/>
              <a:buChar char="▪"/>
            </a:pPr>
            <a:r>
              <a:rPr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Brincks </a:t>
            </a:r>
            <a:endParaRPr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Bricks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455325" y="795650"/>
            <a:ext cx="30000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ToSteal </a:t>
            </a:r>
            <a:r>
              <a:rPr lang="es" sz="1200"/>
              <a:t>behaviour tree: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Starting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Handout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Editor: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Window Behavior Bricks - Editor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Robber: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Add Component Behavior executor component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BlackBoard</a:t>
            </a:r>
            <a:r>
              <a:rPr lang="es" sz="1200"/>
              <a:t>/</a:t>
            </a:r>
            <a:r>
              <a:rPr lang="es" sz="1200">
                <a:solidFill>
                  <a:srgbClr val="027BC0"/>
                </a:solidFill>
              </a:rPr>
              <a:t>properties</a:t>
            </a:r>
            <a:r>
              <a:rPr lang="es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MoveToRandomPosition</a:t>
            </a:r>
            <a:r>
              <a:rPr lang="es" sz="1200"/>
              <a:t>: Floor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MoveToGameObject:</a:t>
            </a:r>
            <a:r>
              <a:rPr lang="es" sz="1200"/>
              <a:t> Treasure</a:t>
            </a:r>
            <a:endParaRPr sz="12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90" y="748376"/>
            <a:ext cx="3523810" cy="3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GameAI: the Model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16277" l="19871" r="0" t="15041"/>
          <a:stretch/>
        </p:blipFill>
        <p:spPr>
          <a:xfrm>
            <a:off x="2534450" y="923450"/>
            <a:ext cx="4075101" cy="32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2" type="body"/>
          </p:nvPr>
        </p:nvSpPr>
        <p:spPr>
          <a:xfrm>
            <a:off x="447907" y="795650"/>
            <a:ext cx="8248200" cy="34473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UnityEngine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MyConditions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Is Cop Near?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Checks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whether Cop is near the Treasure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IsCopNear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ConditionBase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override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bool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Check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GameObject cop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GameObject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Cop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GameObject treasure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GameObject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Treasure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Vector3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cop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treasure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10f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Bricks II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b="0" l="0" r="0" t="23617"/>
          <a:stretch/>
        </p:blipFill>
        <p:spPr>
          <a:xfrm>
            <a:off x="1827338" y="1050637"/>
            <a:ext cx="5504174" cy="30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455325" y="745475"/>
            <a:ext cx="277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ToSteal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behaviour tree: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01" y="1176075"/>
            <a:ext cx="4140877" cy="32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640150" y="1042100"/>
            <a:ext cx="3000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using</a:t>
            </a:r>
            <a:r>
              <a:rPr lang="es" sz="700">
                <a:highlight>
                  <a:srgbClr val="FFFFFF"/>
                </a:highlight>
              </a:rPr>
              <a:t> UnityEngine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using</a:t>
            </a:r>
            <a:r>
              <a:rPr lang="es" sz="700">
                <a:highlight>
                  <a:srgbClr val="FFFFFF"/>
                </a:highlight>
              </a:rPr>
              <a:t> Pada1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BBCore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r>
              <a:rPr lang="es" sz="700">
                <a:highlight>
                  <a:srgbClr val="FFFFFF"/>
                </a:highlight>
              </a:rPr>
              <a:t>           </a:t>
            </a:r>
            <a:r>
              <a:rPr lang="es" sz="700">
                <a:solidFill>
                  <a:srgbClr val="696969"/>
                </a:solidFill>
                <a:highlight>
                  <a:srgbClr val="FFFFFF"/>
                </a:highlight>
              </a:rPr>
              <a:t>// Code attributes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using</a:t>
            </a:r>
            <a:r>
              <a:rPr lang="es" sz="700">
                <a:highlight>
                  <a:srgbClr val="FFFFFF"/>
                </a:highlight>
              </a:rPr>
              <a:t> Pada1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BBCore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Tasks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r>
              <a:rPr lang="es" sz="700">
                <a:highlight>
                  <a:srgbClr val="FFFFFF"/>
                </a:highlight>
              </a:rPr>
              <a:t>     </a:t>
            </a:r>
            <a:r>
              <a:rPr lang="es" sz="700">
                <a:solidFill>
                  <a:srgbClr val="696969"/>
                </a:solidFill>
                <a:highlight>
                  <a:srgbClr val="FFFFFF"/>
                </a:highlight>
              </a:rPr>
              <a:t>// TaskStatus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using</a:t>
            </a:r>
            <a:r>
              <a:rPr lang="es" sz="700">
                <a:highlight>
                  <a:srgbClr val="FFFFFF"/>
                </a:highlight>
              </a:rPr>
              <a:t> Pada1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BBCore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Framework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r>
              <a:rPr lang="es" sz="700">
                <a:highlight>
                  <a:srgbClr val="FFFFFF"/>
                </a:highlight>
              </a:rPr>
              <a:t> </a:t>
            </a:r>
            <a:r>
              <a:rPr lang="es" sz="700">
                <a:solidFill>
                  <a:srgbClr val="696969"/>
                </a:solidFill>
                <a:highlight>
                  <a:srgbClr val="FFFFFF"/>
                </a:highlight>
              </a:rPr>
              <a:t>// BasePrimitiveAction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Action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MyActions/Hide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Help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Get the Vector3 for hiding.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public</a:t>
            </a:r>
            <a:r>
              <a:rPr lang="es" sz="700">
                <a:highlight>
                  <a:srgbClr val="FFFFFF"/>
                </a:highlight>
              </a:rPr>
              <a:t>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class</a:t>
            </a:r>
            <a:r>
              <a:rPr lang="es" sz="700">
                <a:highlight>
                  <a:srgbClr val="FFFFFF"/>
                </a:highlight>
              </a:rPr>
              <a:t> HideBB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:</a:t>
            </a:r>
            <a:r>
              <a:rPr lang="es" sz="700">
                <a:highlight>
                  <a:srgbClr val="FFFFFF"/>
                </a:highlight>
              </a:rPr>
              <a:t> BasePrimitiveAction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InParam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game object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Help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Game object to add the component, if no assigned the component is added to the game object of this behavior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public</a:t>
            </a:r>
            <a:r>
              <a:rPr lang="es" sz="700">
                <a:highlight>
                  <a:srgbClr val="FFFFFF"/>
                </a:highlight>
              </a:rPr>
              <a:t> GameObject targetGameobject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OutParam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hide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[</a:t>
            </a:r>
            <a:r>
              <a:rPr lang="es" sz="700">
                <a:highlight>
                  <a:srgbClr val="FFFFFF"/>
                </a:highlight>
              </a:rPr>
              <a:t>Help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0000E6"/>
                </a:solidFill>
                <a:highlight>
                  <a:srgbClr val="FFFFFF"/>
                </a:highlight>
              </a:rPr>
              <a:t>Vector3 for higing.</a:t>
            </a:r>
            <a:r>
              <a:rPr lang="es" sz="70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)]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public</a:t>
            </a:r>
            <a:r>
              <a:rPr lang="es" sz="700">
                <a:highlight>
                  <a:srgbClr val="FFFFFF"/>
                </a:highlight>
              </a:rPr>
              <a:t> Vector3 hide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public</a:t>
            </a:r>
            <a:r>
              <a:rPr lang="es" sz="700">
                <a:highlight>
                  <a:srgbClr val="FFFFFF"/>
                </a:highlight>
              </a:rPr>
              <a:t>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override</a:t>
            </a:r>
            <a:r>
              <a:rPr lang="es" sz="700">
                <a:highlight>
                  <a:srgbClr val="FFFFFF"/>
                </a:highlight>
              </a:rPr>
              <a:t> TaskStatus OnUpdate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    Moves moves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700">
                <a:highlight>
                  <a:srgbClr val="FFFFFF"/>
                </a:highlight>
              </a:rPr>
              <a:t> targetGameobject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GetComponent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&lt;</a:t>
            </a:r>
            <a:r>
              <a:rPr lang="es" sz="700">
                <a:highlight>
                  <a:srgbClr val="FFFFFF"/>
                </a:highlight>
              </a:rPr>
              <a:t>Moves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&gt;()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r>
              <a:rPr lang="es" sz="700">
                <a:highlight>
                  <a:srgbClr val="FFFFFF"/>
                </a:highlight>
              </a:rPr>
              <a:t> 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    hide 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s" sz="700">
                <a:highlight>
                  <a:srgbClr val="FFFFFF"/>
                </a:highlight>
              </a:rPr>
              <a:t> moves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HideValue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()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    </a:t>
            </a:r>
            <a:r>
              <a:rPr b="1" lang="es" sz="70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s" sz="700">
                <a:highlight>
                  <a:srgbClr val="FFFFFF"/>
                </a:highlight>
              </a:rPr>
              <a:t> TaskStatus</a:t>
            </a:r>
            <a:r>
              <a:rPr lang="es" sz="7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s" sz="700">
                <a:highlight>
                  <a:srgbClr val="FFFFFF"/>
                </a:highlight>
              </a:rPr>
              <a:t>COMPLETED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highlight>
                  <a:srgbClr val="FFFFFF"/>
                </a:highlight>
              </a:rPr>
              <a:t>    </a:t>
            </a: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endParaRPr sz="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endParaRPr sz="700">
              <a:solidFill>
                <a:srgbClr val="800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261" name="Google Shape;261;p39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Goal Oriented Behaviour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Paradigms</a:t>
            </a:r>
            <a:endParaRPr/>
          </a:p>
        </p:txBody>
      </p:sp>
      <p:sp>
        <p:nvSpPr>
          <p:cNvPr id="267" name="Google Shape;267;p40"/>
          <p:cNvSpPr txBox="1"/>
          <p:nvPr/>
        </p:nvSpPr>
        <p:spPr>
          <a:xfrm>
            <a:off x="447900" y="844000"/>
            <a:ext cx="824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Reactive Al: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to achieve goals → AI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Exs: FSM, DT, BT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Deliberative Al:</a:t>
            </a:r>
            <a:endParaRPr sz="1200">
              <a:solidFill>
                <a:srgbClr val="027B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World behaviour + goals → AI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AI decides how to achieve its goals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Ex: Planners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Games using dynamic planning: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FEAR, Fallout 3, Total War, Deus Ex: Human Revolution, Shadow of Mordor, Tomb Raider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Goal Oriented Behaviour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372825" y="1014875"/>
            <a:ext cx="8413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agent can have many active, and they could change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to fulfill its goals or reduce its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insistence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(importance or priority as a number)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examples: eat, drink, kill enemy, regenerate health, etc.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atomic behaviours that fulfill a requiremen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combination of positive and negative effects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Ex: "play game console" increases happiness but decreases energy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environment can generate or activate new available actions (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smart objects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 Oriented Behaviour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455325" y="898475"/>
            <a:ext cx="48756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Goals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each agent can have many active, and they could change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try to fulfill its goals or reduce its </a:t>
            </a:r>
            <a:r>
              <a:rPr lang="es" sz="1200">
                <a:solidFill>
                  <a:srgbClr val="027BC0"/>
                </a:solidFill>
              </a:rPr>
              <a:t>insistence </a:t>
            </a:r>
            <a:r>
              <a:rPr lang="es" sz="1200"/>
              <a:t>(importance or priority as a number)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examples: eat, drink, kill enemy, regenerate health, etc.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Actions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atomic behaviours that fulfill a requirement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combination of positive and negative effects</a:t>
            </a:r>
            <a:br>
              <a:rPr lang="es" sz="1200"/>
            </a:br>
            <a:r>
              <a:rPr lang="es" sz="1200"/>
              <a:t>Ex: “play game console” increases </a:t>
            </a:r>
            <a:r>
              <a:rPr i="1" lang="es" sz="1200"/>
              <a:t>happiness</a:t>
            </a:r>
            <a:r>
              <a:rPr lang="es" sz="1200"/>
              <a:t> but decreases </a:t>
            </a:r>
            <a:r>
              <a:rPr i="1" lang="es" sz="1200"/>
              <a:t>energy</a:t>
            </a:r>
            <a:endParaRPr i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environment can generate or activate new available actions (</a:t>
            </a:r>
            <a:r>
              <a:rPr lang="es" sz="1200">
                <a:solidFill>
                  <a:srgbClr val="027BC0"/>
                </a:solidFill>
              </a:rPr>
              <a:t>smart</a:t>
            </a:r>
            <a:r>
              <a:rPr lang="es" sz="1200">
                <a:solidFill>
                  <a:srgbClr val="0000FA"/>
                </a:solidFill>
              </a:rPr>
              <a:t> </a:t>
            </a:r>
            <a:r>
              <a:rPr lang="es" sz="1200">
                <a:solidFill>
                  <a:srgbClr val="027BC0"/>
                </a:solidFill>
              </a:rPr>
              <a:t>objects</a:t>
            </a:r>
            <a:r>
              <a:rPr lang="es" sz="1200"/>
              <a:t>)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People simulation example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455325" y="3383700"/>
            <a:ext cx="83838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Bathroom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Drink-Soda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888888"/>
                </a:solidFill>
              </a:rPr>
              <a:t>; Bathroom + 3)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Visit-Bathroom (Bathroom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455325" y="1875300"/>
            <a:ext cx="57162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8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0F0F0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heuristic </a:t>
            </a:r>
            <a:r>
              <a:rPr lang="es" sz="1200"/>
              <a:t>needed: most pressing goal, random...</a:t>
            </a:r>
            <a:endParaRPr sz="1200">
              <a:solidFill>
                <a:srgbClr val="0000FA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+ </a:t>
            </a:r>
            <a:r>
              <a:rPr lang="es" sz="1200"/>
              <a:t>fast, simple</a:t>
            </a:r>
            <a:endParaRPr sz="1200">
              <a:solidFill>
                <a:srgbClr val="0000FA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− </a:t>
            </a:r>
            <a:r>
              <a:rPr lang="es" sz="1200"/>
              <a:t>side effects, no timing information</a:t>
            </a:r>
            <a:endParaRPr sz="1200"/>
          </a:p>
        </p:txBody>
      </p:sp>
      <p:sp>
        <p:nvSpPr>
          <p:cNvPr id="287" name="Google Shape;287;p43"/>
          <p:cNvSpPr txBox="1"/>
          <p:nvPr/>
        </p:nvSpPr>
        <p:spPr>
          <a:xfrm>
            <a:off x="455325" y="880150"/>
            <a:ext cx="8464500" cy="143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Get-Raw-Food (Eat −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Get-Snack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-</a:t>
            </a:r>
            <a:r>
              <a:rPr b="1" lang="es" sz="1200">
                <a:solidFill>
                  <a:srgbClr val="444444"/>
                </a:solidFill>
              </a:rPr>
              <a:t>In</a:t>
            </a:r>
            <a:r>
              <a:rPr lang="es" sz="1200">
                <a:solidFill>
                  <a:srgbClr val="444444"/>
                </a:solidFill>
              </a:rPr>
              <a:t>-Bed (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-On-Sofa (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GOB: Discontent</a:t>
            </a:r>
            <a:endParaRPr/>
          </a:p>
        </p:txBody>
      </p:sp>
      <p:sp>
        <p:nvSpPr>
          <p:cNvPr id="293" name="Google Shape;293;p44"/>
          <p:cNvSpPr txBox="1"/>
          <p:nvPr/>
        </p:nvSpPr>
        <p:spPr>
          <a:xfrm>
            <a:off x="455325" y="795650"/>
            <a:ext cx="5091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It is an energy metric to minimize: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Sum of insistence values of all goals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Sum of square values: it accentuates high values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30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Example</a:t>
            </a:r>
            <a:r>
              <a:rPr lang="es" sz="1200">
                <a:solidFill>
                  <a:srgbClr val="7F3F19"/>
                </a:solidFill>
              </a:rPr>
              <a:t>:</a:t>
            </a:r>
            <a:endParaRPr sz="1200">
              <a:solidFill>
                <a:srgbClr val="7F3F19"/>
              </a:solidFill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455325" y="2095525"/>
            <a:ext cx="8248200" cy="129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Drink-Soda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888888"/>
                </a:solidFill>
              </a:rPr>
              <a:t>; Bathroom + 2)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29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Action: Visit-</a:t>
            </a:r>
            <a:r>
              <a:rPr b="1" lang="es" sz="1200">
                <a:solidFill>
                  <a:srgbClr val="027BC0"/>
                </a:solidFill>
              </a:rPr>
              <a:t>Bathroom </a:t>
            </a:r>
            <a:r>
              <a:rPr lang="es" sz="1200">
                <a:solidFill>
                  <a:srgbClr val="027BC0"/>
                </a:solidFill>
              </a:rPr>
              <a:t>(</a:t>
            </a:r>
            <a:r>
              <a:rPr b="1" lang="es" sz="1200">
                <a:solidFill>
                  <a:srgbClr val="027BC0"/>
                </a:solidFill>
              </a:rPr>
              <a:t>Bathroom </a:t>
            </a:r>
            <a:r>
              <a:rPr lang="es" sz="1200">
                <a:solidFill>
                  <a:srgbClr val="027BC0"/>
                </a:solidFill>
              </a:rPr>
              <a:t>− 4)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16</a:t>
            </a:r>
            <a:endParaRPr sz="1200">
              <a:solidFill>
                <a:srgbClr val="880000"/>
              </a:solidFill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455325" y="3590950"/>
            <a:ext cx="8193900" cy="36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  <a:highlight>
                  <a:srgbClr val="F0F0F0"/>
                </a:highlight>
              </a:rPr>
              <a:t>Solution</a:t>
            </a:r>
            <a:r>
              <a:rPr lang="es" sz="1200">
                <a:solidFill>
                  <a:srgbClr val="444444"/>
                </a:solidFill>
                <a:highlight>
                  <a:srgbClr val="F0F0F0"/>
                </a:highlight>
              </a:rPr>
              <a:t>: Visit-</a:t>
            </a:r>
            <a:r>
              <a:rPr b="1" lang="es" sz="1200">
                <a:solidFill>
                  <a:srgbClr val="444444"/>
                </a:solidFill>
                <a:highlight>
                  <a:srgbClr val="F0F0F0"/>
                </a:highlight>
              </a:rPr>
              <a:t>Bathroom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GOB: Timing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455325" y="930450"/>
            <a:ext cx="8248200" cy="16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 changing </a:t>
            </a:r>
            <a:r>
              <a:rPr lang="es" sz="1200">
                <a:solidFill>
                  <a:srgbClr val="397300"/>
                </a:solidFill>
              </a:rPr>
              <a:t>at</a:t>
            </a:r>
            <a:r>
              <a:rPr lang="es" sz="1200">
                <a:solidFill>
                  <a:srgbClr val="444444"/>
                </a:solidFill>
              </a:rPr>
              <a:t> +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 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changing </a:t>
            </a:r>
            <a:r>
              <a:rPr lang="es" sz="1200">
                <a:solidFill>
                  <a:srgbClr val="397300"/>
                </a:solidFill>
              </a:rPr>
              <a:t>at</a:t>
            </a:r>
            <a:r>
              <a:rPr lang="es" sz="1200">
                <a:solidFill>
                  <a:srgbClr val="444444"/>
                </a:solidFill>
              </a:rPr>
              <a:t> +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 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Eat-Snack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15</a:t>
            </a:r>
            <a:r>
              <a:rPr lang="es" sz="1200">
                <a:solidFill>
                  <a:srgbClr val="444444"/>
                </a:solidFill>
              </a:rPr>
              <a:t> 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.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16</a:t>
            </a:r>
            <a:r>
              <a:rPr lang="es" sz="1200">
                <a:solidFill>
                  <a:srgbClr val="444444"/>
                </a:solidFill>
              </a:rPr>
              <a:t>.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Eat-Main-Meal (Eat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</a:t>
            </a:r>
            <a:r>
              <a:rPr lang="es" sz="1200">
                <a:solidFill>
                  <a:srgbClr val="444444"/>
                </a:solidFill>
              </a:rPr>
              <a:t>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Visit-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(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15</a:t>
            </a:r>
            <a:r>
              <a:rPr lang="es" sz="1200">
                <a:solidFill>
                  <a:srgbClr val="444444"/>
                </a:solidFill>
              </a:rPr>
              <a:t> 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	 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512100" y="2825400"/>
            <a:ext cx="8191500" cy="3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BC6060"/>
                </a:solidFill>
                <a:highlight>
                  <a:srgbClr val="F0F0F0"/>
                </a:highlight>
              </a:rPr>
              <a:t>Solution:</a:t>
            </a:r>
            <a:r>
              <a:rPr lang="es" sz="1350">
                <a:solidFill>
                  <a:srgbClr val="444444"/>
                </a:solidFill>
                <a:highlight>
                  <a:srgbClr val="F0F0F0"/>
                </a:highlight>
              </a:rPr>
              <a:t> Eat-Snack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47904" y="36889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</a:t>
            </a:r>
            <a:r>
              <a:rPr lang="es"/>
              <a:t> Making</a:t>
            </a:r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309700" y="999500"/>
            <a:ext cx="319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Input</a:t>
            </a:r>
            <a:r>
              <a:rPr lang="es" sz="1200">
                <a:highlight>
                  <a:srgbClr val="FFFFFF"/>
                </a:highlight>
              </a:rPr>
              <a:t>: World Knowledge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Output</a:t>
            </a:r>
            <a:r>
              <a:rPr lang="es" sz="1200">
                <a:highlight>
                  <a:srgbClr val="FFFFFF"/>
                </a:highlight>
              </a:rPr>
              <a:t>: Action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Important rule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Decision Making should </a:t>
            </a:r>
            <a:r>
              <a:rPr b="1" lang="es" sz="1200">
                <a:highlight>
                  <a:srgbClr val="FFFFFF"/>
                </a:highlight>
              </a:rPr>
              <a:t>NOT</a:t>
            </a:r>
            <a:r>
              <a:rPr lang="es" sz="1200">
                <a:highlight>
                  <a:srgbClr val="FFFFFF"/>
                </a:highlight>
              </a:rPr>
              <a:t> execute every frame!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Main algorithms: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Finite State Machines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Behaviour Trees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Goal Oriented Action Planning</a:t>
            </a:r>
            <a:endParaRPr sz="1200"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 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11590" l="0" r="0" t="0"/>
          <a:stretch/>
        </p:blipFill>
        <p:spPr>
          <a:xfrm>
            <a:off x="3731450" y="795649"/>
            <a:ext cx="1681100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4">
            <a:alphaModFix/>
          </a:blip>
          <a:srcRect b="23377" l="19794" r="0" t="0"/>
          <a:stretch/>
        </p:blipFill>
        <p:spPr>
          <a:xfrm>
            <a:off x="5634500" y="920375"/>
            <a:ext cx="3254350" cy="11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5">
            <a:alphaModFix/>
          </a:blip>
          <a:srcRect b="12280" l="0" r="0" t="0"/>
          <a:stretch/>
        </p:blipFill>
        <p:spPr>
          <a:xfrm>
            <a:off x="4362900" y="2224475"/>
            <a:ext cx="3414700" cy="19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/>
        </p:nvSpPr>
        <p:spPr>
          <a:xfrm>
            <a:off x="6235600" y="257175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BT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7006600" y="62260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GOAP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4781225" y="62260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FSM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 Design</a:t>
            </a:r>
            <a:endParaRPr/>
          </a:p>
        </p:txBody>
      </p:sp>
      <p:sp>
        <p:nvSpPr>
          <p:cNvPr id="308" name="Google Shape;308;p46"/>
          <p:cNvSpPr txBox="1"/>
          <p:nvPr/>
        </p:nvSpPr>
        <p:spPr>
          <a:xfrm>
            <a:off x="439750" y="948050"/>
            <a:ext cx="824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Goal: Eat =</a:t>
            </a:r>
            <a:r>
              <a:rPr lang="es" sz="1200">
                <a:solidFill>
                  <a:srgbClr val="880000"/>
                </a:solidFill>
              </a:rPr>
              <a:t> 4 </a:t>
            </a:r>
            <a:r>
              <a:rPr lang="es" sz="1200">
                <a:solidFill>
                  <a:srgbClr val="444444"/>
                </a:solidFill>
              </a:rPr>
              <a:t>changing at +</a:t>
            </a:r>
            <a:r>
              <a:rPr lang="es" sz="1200">
                <a:solidFill>
                  <a:srgbClr val="880000"/>
                </a:solidFill>
              </a:rPr>
              <a:t> 4 </a:t>
            </a:r>
            <a:r>
              <a:rPr lang="es" sz="1200">
                <a:solidFill>
                  <a:srgbClr val="444444"/>
                </a:solidFill>
              </a:rPr>
              <a:t>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Goal: Bathroom =</a:t>
            </a:r>
            <a:r>
              <a:rPr lang="es" sz="1200">
                <a:solidFill>
                  <a:srgbClr val="880000"/>
                </a:solidFill>
              </a:rPr>
              <a:t> 3 </a:t>
            </a:r>
            <a:r>
              <a:rPr lang="es" sz="1200">
                <a:solidFill>
                  <a:srgbClr val="444444"/>
                </a:solidFill>
              </a:rPr>
              <a:t>changing at +</a:t>
            </a:r>
            <a:r>
              <a:rPr lang="es" sz="1200">
                <a:solidFill>
                  <a:srgbClr val="880000"/>
                </a:solidFill>
              </a:rPr>
              <a:t> 2 </a:t>
            </a:r>
            <a:r>
              <a:rPr lang="es" sz="1200">
                <a:solidFill>
                  <a:srgbClr val="444444"/>
                </a:solidFill>
              </a:rPr>
              <a:t>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Eat-Snack (Eat − 2)</a:t>
            </a:r>
            <a:r>
              <a:rPr lang="es" sz="1200">
                <a:solidFill>
                  <a:srgbClr val="880000"/>
                </a:solidFill>
              </a:rPr>
              <a:t> 15 </a:t>
            </a:r>
            <a:r>
              <a:rPr lang="es" sz="1200">
                <a:solidFill>
                  <a:srgbClr val="444444"/>
                </a:solidFill>
              </a:rPr>
              <a:t>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Eat-Main-Meal (Eat − 4)</a:t>
            </a:r>
            <a:r>
              <a:rPr lang="es" sz="1200">
                <a:solidFill>
                  <a:srgbClr val="880000"/>
                </a:solidFill>
              </a:rPr>
              <a:t> 1 </a:t>
            </a:r>
            <a:r>
              <a:rPr lang="es" sz="1200">
                <a:solidFill>
                  <a:srgbClr val="444444"/>
                </a:solidFill>
              </a:rPr>
              <a:t>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Visit-Bathroom (Bathroom − 4)</a:t>
            </a:r>
            <a:r>
              <a:rPr lang="es" sz="1200">
                <a:solidFill>
                  <a:srgbClr val="880000"/>
                </a:solidFill>
              </a:rPr>
              <a:t> 15 </a:t>
            </a:r>
            <a:r>
              <a:rPr lang="es" sz="1200">
                <a:solidFill>
                  <a:srgbClr val="444444"/>
                </a:solidFill>
              </a:rPr>
              <a:t>minutes</a:t>
            </a:r>
            <a:endParaRPr sz="1200">
              <a:solidFill>
                <a:srgbClr val="444444"/>
              </a:solidFill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00" y="2056250"/>
            <a:ext cx="5454100" cy="2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15" name="Google Shape;315;p47"/>
          <p:cNvSpPr txBox="1"/>
          <p:nvPr>
            <p:ph idx="4294967295" type="body"/>
          </p:nvPr>
        </p:nvSpPr>
        <p:spPr>
          <a:xfrm>
            <a:off x="447907" y="9813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Behaviour</a:t>
            </a: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/>
        </p:nvSpPr>
        <p:spPr>
          <a:xfrm>
            <a:off x="455325" y="750750"/>
            <a:ext cx="78393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Mage character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5 charges in its wand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need for healing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an ogre approaching him aggressively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plan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GOB is limited in its prediction, the situation needs to go some steps ahead!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The need for planning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447900" y="2223475"/>
            <a:ext cx="824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Heal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Kill-Ogre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Fireball (Kill-Ogre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Lesser-Healing (Heal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Greater-Healing (Heal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439750" y="3402925"/>
            <a:ext cx="8248200" cy="5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Best </a:t>
            </a:r>
            <a:r>
              <a:rPr lang="es" sz="1200">
                <a:solidFill>
                  <a:srgbClr val="027BC0"/>
                </a:solidFill>
              </a:rPr>
              <a:t>combination</a:t>
            </a:r>
            <a:r>
              <a:rPr lang="es" sz="1200">
                <a:solidFill>
                  <a:srgbClr val="88000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Lesser-Healing + Fireball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GOB </a:t>
            </a:r>
            <a:r>
              <a:rPr lang="es" sz="1200">
                <a:solidFill>
                  <a:srgbClr val="027BC0"/>
                </a:solidFill>
              </a:rPr>
              <a:t>solution</a:t>
            </a:r>
            <a:r>
              <a:rPr lang="es" sz="1200">
                <a:solidFill>
                  <a:srgbClr val="88000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Greate-Healing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Goal Oriented Action Planning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29" name="Google Shape;329;p49"/>
          <p:cNvSpPr txBox="1"/>
          <p:nvPr/>
        </p:nvSpPr>
        <p:spPr>
          <a:xfrm>
            <a:off x="459125" y="971850"/>
            <a:ext cx="74151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Chaining actions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preconditions </a:t>
            </a:r>
            <a:r>
              <a:rPr lang="es" sz="1200">
                <a:solidFill>
                  <a:schemeClr val="dk1"/>
                </a:solidFill>
              </a:rPr>
              <a:t>for chaining actions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states </a:t>
            </a:r>
            <a:r>
              <a:rPr lang="es" sz="1200">
                <a:solidFill>
                  <a:schemeClr val="dk1"/>
                </a:solidFill>
              </a:rPr>
              <a:t>for satisfying preconditions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search algorithm </a:t>
            </a:r>
            <a:r>
              <a:rPr lang="es" sz="1200">
                <a:solidFill>
                  <a:schemeClr val="dk1"/>
                </a:solidFill>
              </a:rPr>
              <a:t>for selecting "best" branches (each goal is the root of a tree)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Searching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BFS</a:t>
            </a:r>
            <a:r>
              <a:rPr lang="es" sz="1200">
                <a:solidFill>
                  <a:schemeClr val="dk1"/>
                </a:solidFill>
              </a:rPr>
              <a:t> increasing the number of actions and goals it becomes quickly inefficient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A*</a:t>
            </a:r>
            <a:r>
              <a:rPr lang="es" sz="1200">
                <a:solidFill>
                  <a:schemeClr val="dk1"/>
                </a:solidFill>
              </a:rPr>
              <a:t> perhaps distance heuristic cannot be formulated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Dijkstra</a:t>
            </a:r>
            <a:r>
              <a:rPr lang="es" sz="1200">
                <a:solidFill>
                  <a:schemeClr val="dk1"/>
                </a:solidFill>
              </a:rPr>
              <a:t>: usual solution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GOAP </a:t>
            </a:r>
            <a:r>
              <a:rPr lang="es"/>
              <a:t>Design</a:t>
            </a:r>
            <a:endParaRPr/>
          </a:p>
        </p:txBody>
      </p:sp>
      <p:sp>
        <p:nvSpPr>
          <p:cNvPr id="335" name="Google Shape;335;p50"/>
          <p:cNvSpPr txBox="1"/>
          <p:nvPr/>
        </p:nvSpPr>
        <p:spPr>
          <a:xfrm>
            <a:off x="555575" y="795650"/>
            <a:ext cx="81480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Heal = 4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Kill-Ogre = 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Fireball (Kill-Ogre 2) 3 charges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Lesser-Healing (Heal - 2) 2 charges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Greater-Healing (Heal 4) 3 charges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555575" y="1903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Google Canvas Template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75" y="2273150"/>
            <a:ext cx="4391500" cy="21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GOAP: Time</a:t>
            </a: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 rotWithShape="1">
          <a:blip r:embed="rId3">
            <a:alphaModFix/>
          </a:blip>
          <a:srcRect b="0" l="0" r="0" t="18247"/>
          <a:stretch/>
        </p:blipFill>
        <p:spPr>
          <a:xfrm>
            <a:off x="1533000" y="919075"/>
            <a:ext cx="6092851" cy="33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 behaviour</a:t>
            </a:r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3">
            <a:alphaModFix/>
          </a:blip>
          <a:srcRect b="12967" l="0" r="0" t="24630"/>
          <a:stretch/>
        </p:blipFill>
        <p:spPr>
          <a:xfrm>
            <a:off x="1395875" y="1171650"/>
            <a:ext cx="6352249" cy="3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/>
          <p:nvPr/>
        </p:nvSpPr>
        <p:spPr>
          <a:xfrm>
            <a:off x="439750" y="795650"/>
            <a:ext cx="69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First approach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56" name="Google Shape;356;p53"/>
          <p:cNvSpPr txBox="1"/>
          <p:nvPr>
            <p:ph idx="4294967295" type="body"/>
          </p:nvPr>
        </p:nvSpPr>
        <p:spPr>
          <a:xfrm>
            <a:off x="447907" y="9813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Behaviour</a:t>
            </a: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</a:t>
            </a:r>
            <a:r>
              <a:rPr lang="es"/>
              <a:t>Planner</a:t>
            </a:r>
            <a:endParaRPr/>
          </a:p>
        </p:txBody>
      </p:sp>
      <p:sp>
        <p:nvSpPr>
          <p:cNvPr id="362" name="Google Shape;362;p54"/>
          <p:cNvSpPr txBox="1"/>
          <p:nvPr/>
        </p:nvSpPr>
        <p:spPr>
          <a:xfrm>
            <a:off x="507350" y="373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rgbClr val="F9267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</a:t>
            </a:r>
            <a:endParaRPr sz="1500" u="sng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it contains a plan visualizer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2210350" y="1375075"/>
            <a:ext cx="2712852" cy="726300"/>
          </a:xfrm>
          <a:prstGeom prst="cloud">
            <a:avLst/>
          </a:prstGeom>
          <a:solidFill>
            <a:srgbClr val="027B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350" y="1256394"/>
            <a:ext cx="4738145" cy="2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507350" y="795650"/>
            <a:ext cx="6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AI Planner package can generate optimal plans for use in angente AI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Traits</a:t>
            </a:r>
            <a:endParaRPr/>
          </a:p>
        </p:txBody>
      </p:sp>
      <p:sp>
        <p:nvSpPr>
          <p:cNvPr id="371" name="Google Shape;371;p55"/>
          <p:cNvSpPr txBox="1"/>
          <p:nvPr/>
        </p:nvSpPr>
        <p:spPr>
          <a:xfrm>
            <a:off x="455325" y="795650"/>
            <a:ext cx="78972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Traits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Semantic - Trait Definition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fundamental data (game state)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quality of objects (components)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contains attributes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Robber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Treasure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Cop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 Robber: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CopAway (false), Ready2steal (false), Stolen (false)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Building the traits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Menu - Semantic - Traits - Build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249" y="1944424"/>
            <a:ext cx="2508275" cy="21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249" y="635183"/>
            <a:ext cx="2508275" cy="121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Code(delegates)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Visual Scripting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Actions I </a:t>
            </a:r>
            <a:endParaRPr/>
          </a:p>
        </p:txBody>
      </p:sp>
      <p:sp>
        <p:nvSpPr>
          <p:cNvPr id="379" name="Google Shape;379;p56"/>
          <p:cNvSpPr txBox="1"/>
          <p:nvPr/>
        </p:nvSpPr>
        <p:spPr>
          <a:xfrm>
            <a:off x="455325" y="795650"/>
            <a:ext cx="69447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Actions</a:t>
            </a:r>
            <a:endParaRPr b="1"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Create - AI - Planner - Action - Definition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planner potential decisions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executes nothing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Properties: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name, parameters,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preconditions, effects,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cost/reward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Robber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Wander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parameters: cop, robber, treasure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precondition: </a:t>
            </a: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</a:rPr>
              <a:t>CopAway == false</a:t>
            </a:r>
            <a:endParaRPr sz="12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effects:</a:t>
            </a: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</a:rPr>
              <a:t> CopAway = true</a:t>
            </a:r>
            <a:endParaRPr sz="12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347" y="795650"/>
            <a:ext cx="1801275" cy="33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Robber: Actions Il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439750" y="795650"/>
            <a:ext cx="3817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Robber 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Approach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parameters: cop, robber, treasure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precondition:</a:t>
            </a:r>
            <a:r>
              <a:rPr lang="es" sz="1200">
                <a:highlight>
                  <a:schemeClr val="accent4"/>
                </a:highlight>
              </a:rPr>
              <a:t> CopAway == true, Ready2steal false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effect: </a:t>
            </a:r>
            <a:r>
              <a:rPr lang="es" sz="1200">
                <a:highlight>
                  <a:schemeClr val="accent4"/>
                </a:highlight>
              </a:rPr>
              <a:t>Ready2steal = true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Steal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parameters: robber, treasure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precondition: </a:t>
            </a:r>
            <a:r>
              <a:rPr lang="es" sz="1200">
                <a:highlight>
                  <a:schemeClr val="accent4"/>
                </a:highlight>
              </a:rPr>
              <a:t>Ready2steal == true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effect: Stolen = true,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accent4"/>
                </a:highlight>
              </a:rPr>
              <a:t>treasure</a:t>
            </a:r>
            <a:r>
              <a:rPr lang="es" sz="1200"/>
              <a:t> removed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271" y="563846"/>
            <a:ext cx="2378350" cy="34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 : Plan</a:t>
            </a:r>
            <a:endParaRPr/>
          </a:p>
        </p:txBody>
      </p:sp>
      <p:sp>
        <p:nvSpPr>
          <p:cNvPr id="393" name="Google Shape;393;p58"/>
          <p:cNvSpPr txBox="1"/>
          <p:nvPr/>
        </p:nvSpPr>
        <p:spPr>
          <a:xfrm>
            <a:off x="1913675" y="79565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Plan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AI - Planner - Problem Definition 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8"/>
          <p:cNvSpPr txBox="1"/>
          <p:nvPr/>
        </p:nvSpPr>
        <p:spPr>
          <a:xfrm>
            <a:off x="5307975" y="79565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Termination criteria 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AI - Planner - Termination Definition 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5307975" y="356130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Building the Plan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Menu - AI - Planner - Build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5" y="1516400"/>
            <a:ext cx="2426500" cy="24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972" y="1460800"/>
            <a:ext cx="2616300" cy="204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Configuring the Scene </a:t>
            </a:r>
            <a:endParaRPr/>
          </a:p>
        </p:txBody>
      </p:sp>
      <p:sp>
        <p:nvSpPr>
          <p:cNvPr id="403" name="Google Shape;403;p59"/>
          <p:cNvSpPr txBox="1"/>
          <p:nvPr/>
        </p:nvSpPr>
        <p:spPr>
          <a:xfrm>
            <a:off x="455325" y="849700"/>
            <a:ext cx="6944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Add Component - Semantic Object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the GameObjects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Component -DecisionController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the AI agent GameObject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the plan definition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the world objects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with traits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and link the callbacks...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196" y="849700"/>
            <a:ext cx="2033775" cy="33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Action Callbacks</a:t>
            </a:r>
            <a:endParaRPr/>
          </a:p>
        </p:txBody>
      </p:sp>
      <p:sp>
        <p:nvSpPr>
          <p:cNvPr id="410" name="Google Shape;410;p60"/>
          <p:cNvSpPr txBox="1"/>
          <p:nvPr/>
        </p:nvSpPr>
        <p:spPr>
          <a:xfrm>
            <a:off x="455325" y="842575"/>
            <a:ext cx="694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ActionDefinitions components are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applied to the scene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is the Action Callbacks goal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Coroutine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the choice for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actions that execute over multiple frames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Robber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C# view*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C# code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*made with hightlighting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671" y="795650"/>
            <a:ext cx="2181600" cy="3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Planner:Debugging</a:t>
            </a:r>
            <a:endParaRPr/>
          </a:p>
        </p:txBody>
      </p:sp>
      <p:sp>
        <p:nvSpPr>
          <p:cNvPr id="417" name="Google Shape;417;p61"/>
          <p:cNvSpPr txBox="1"/>
          <p:nvPr/>
        </p:nvSpPr>
        <p:spPr>
          <a:xfrm>
            <a:off x="3303650" y="39941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&amp; documentation</a:t>
            </a:r>
            <a:endParaRPr sz="800">
              <a:solidFill>
                <a:srgbClr val="F92672"/>
              </a:solidFill>
            </a:endParaRPr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022" y="1279513"/>
            <a:ext cx="6489751" cy="2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 txBox="1"/>
          <p:nvPr/>
        </p:nvSpPr>
        <p:spPr>
          <a:xfrm>
            <a:off x="439750" y="780025"/>
            <a:ext cx="69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Window - AI -Plan Visualizer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/>
        </p:nvSpPr>
        <p:spPr>
          <a:xfrm>
            <a:off x="672525" y="237275"/>
            <a:ext cx="645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27BC0"/>
                </a:solidFill>
              </a:rPr>
              <a:t>Al Planner: dynamic planning</a:t>
            </a:r>
            <a:endParaRPr sz="2700">
              <a:solidFill>
                <a:srgbClr val="027BC0"/>
              </a:solidFill>
            </a:endParaRPr>
          </a:p>
        </p:txBody>
      </p:sp>
      <p:sp>
        <p:nvSpPr>
          <p:cNvPr id="425" name="Google Shape;425;p62"/>
          <p:cNvSpPr txBox="1"/>
          <p:nvPr/>
        </p:nvSpPr>
        <p:spPr>
          <a:xfrm>
            <a:off x="672525" y="663450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Example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Non linear behaviour of Robber</a:t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Traits in scripts</a:t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Approach: Next State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C# code</a:t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7BC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view* /cs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The result</a:t>
            </a:r>
            <a:endParaRPr b="1">
              <a:solidFill>
                <a:srgbClr val="027BC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s">
                <a:solidFill>
                  <a:srgbClr val="333333"/>
                </a:solidFill>
              </a:rPr>
              <a:t>Robber video 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099" y="837575"/>
            <a:ext cx="2054275" cy="30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447904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3"/>
          <p:cNvSpPr txBox="1"/>
          <p:nvPr>
            <p:ph idx="2" type="body"/>
          </p:nvPr>
        </p:nvSpPr>
        <p:spPr>
          <a:xfrm>
            <a:off x="439750" y="1214650"/>
            <a:ext cx="4116900" cy="31191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﻿using System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Collections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System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Collections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Generic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UnityEngine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Generated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Semantic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Traits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PlannerCallbacks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MonoBehaviour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Moves moves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UnityEngine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NavMeshAgent agent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Robber trt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Steal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GameObject 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Debug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8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Steal</a:t>
            </a:r>
            <a:r>
              <a:rPr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GetComponent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&gt;().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enabled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IEnumerator Seek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GameObject 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GameObject copGO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Debug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8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agent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SetDestination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Vector3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transform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2f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&amp;&amp;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Vector3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treasure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copGO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10f</a:t>
            </a:r>
            <a:r>
              <a:rPr lang="es" sz="8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yield return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s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3"/>
          <p:cNvSpPr txBox="1"/>
          <p:nvPr/>
        </p:nvSpPr>
        <p:spPr>
          <a:xfrm>
            <a:off x="4650075" y="1214650"/>
            <a:ext cx="4365600" cy="30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b="1" lang="es" sz="850">
                <a:solidFill>
                  <a:srgbClr val="800000"/>
                </a:solidFill>
              </a:rPr>
              <a:t>if</a:t>
            </a:r>
            <a:r>
              <a:rPr lang="es" sz="850"/>
              <a:t> 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/>
              <a:t>Vector3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Distance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/>
              <a:t>treasure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transform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position</a:t>
            </a:r>
            <a:r>
              <a:rPr lang="es" sz="850">
                <a:solidFill>
                  <a:srgbClr val="808030"/>
                </a:solidFill>
              </a:rPr>
              <a:t>,</a:t>
            </a:r>
            <a:r>
              <a:rPr lang="es" sz="850"/>
              <a:t> copGO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transform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position</a:t>
            </a:r>
            <a:r>
              <a:rPr lang="es" sz="850">
                <a:solidFill>
                  <a:srgbClr val="808030"/>
                </a:solidFill>
              </a:rPr>
              <a:t>)</a:t>
            </a:r>
            <a:r>
              <a:rPr lang="es" sz="850"/>
              <a:t> </a:t>
            </a:r>
            <a:r>
              <a:rPr lang="es" sz="850">
                <a:solidFill>
                  <a:srgbClr val="808030"/>
                </a:solidFill>
              </a:rPr>
              <a:t>&lt;</a:t>
            </a:r>
            <a:r>
              <a:rPr lang="es" sz="850"/>
              <a:t> 10f</a:t>
            </a:r>
            <a:r>
              <a:rPr lang="es" sz="850">
                <a:solidFill>
                  <a:srgbClr val="808030"/>
                </a:solidFill>
              </a:rPr>
              <a:t>)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{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    trt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CopAway </a:t>
            </a:r>
            <a:r>
              <a:rPr lang="es" sz="850">
                <a:solidFill>
                  <a:srgbClr val="808030"/>
                </a:solidFill>
              </a:rPr>
              <a:t>=</a:t>
            </a:r>
            <a:r>
              <a:rPr lang="es" sz="850"/>
              <a:t> </a:t>
            </a:r>
            <a:r>
              <a:rPr b="1" lang="es" sz="850">
                <a:solidFill>
                  <a:srgbClr val="800000"/>
                </a:solidFill>
              </a:rPr>
              <a:t>false</a:t>
            </a:r>
            <a:r>
              <a:rPr lang="es" sz="850">
                <a:solidFill>
                  <a:srgbClr val="800080"/>
                </a:solidFill>
              </a:rPr>
              <a:t>;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}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b="1" lang="es" sz="850">
                <a:solidFill>
                  <a:srgbClr val="800000"/>
                </a:solidFill>
              </a:rPr>
              <a:t>else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{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    trt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Ready2steal </a:t>
            </a:r>
            <a:r>
              <a:rPr lang="es" sz="850">
                <a:solidFill>
                  <a:srgbClr val="808030"/>
                </a:solidFill>
              </a:rPr>
              <a:t>=</a:t>
            </a:r>
            <a:r>
              <a:rPr lang="es" sz="850"/>
              <a:t> </a:t>
            </a:r>
            <a:r>
              <a:rPr b="1" lang="es" sz="850">
                <a:solidFill>
                  <a:srgbClr val="800000"/>
                </a:solidFill>
              </a:rPr>
              <a:t>true</a:t>
            </a:r>
            <a:r>
              <a:rPr lang="es" sz="850">
                <a:solidFill>
                  <a:srgbClr val="800080"/>
                </a:solidFill>
              </a:rPr>
              <a:t>;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}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</a:t>
            </a:r>
            <a:r>
              <a:rPr lang="es" sz="850">
                <a:solidFill>
                  <a:srgbClr val="800080"/>
                </a:solidFill>
              </a:rPr>
              <a:t>}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</a:t>
            </a:r>
            <a:r>
              <a:rPr b="1" lang="es" sz="850">
                <a:solidFill>
                  <a:srgbClr val="800000"/>
                </a:solidFill>
              </a:rPr>
              <a:t>public</a:t>
            </a:r>
            <a:r>
              <a:rPr lang="es" sz="850"/>
              <a:t> IEnumerator Wander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/>
              <a:t>GameObject cop</a:t>
            </a:r>
            <a:r>
              <a:rPr lang="es" sz="850">
                <a:solidFill>
                  <a:srgbClr val="808030"/>
                </a:solidFill>
              </a:rPr>
              <a:t>,</a:t>
            </a:r>
            <a:r>
              <a:rPr lang="es" sz="850"/>
              <a:t> GameObject treasure</a:t>
            </a:r>
            <a:r>
              <a:rPr lang="es" sz="850">
                <a:solidFill>
                  <a:srgbClr val="808030"/>
                </a:solidFill>
              </a:rPr>
              <a:t>)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</a:t>
            </a:r>
            <a:r>
              <a:rPr lang="es" sz="850">
                <a:solidFill>
                  <a:srgbClr val="800080"/>
                </a:solidFill>
              </a:rPr>
              <a:t>{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Debug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Log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>
                <a:solidFill>
                  <a:srgbClr val="800000"/>
                </a:solidFill>
              </a:rPr>
              <a:t>"</a:t>
            </a:r>
            <a:r>
              <a:rPr lang="es" sz="850">
                <a:solidFill>
                  <a:srgbClr val="0000E6"/>
                </a:solidFill>
              </a:rPr>
              <a:t>Wander</a:t>
            </a:r>
            <a:r>
              <a:rPr lang="es" sz="850">
                <a:solidFill>
                  <a:srgbClr val="800000"/>
                </a:solidFill>
              </a:rPr>
              <a:t>"</a:t>
            </a:r>
            <a:r>
              <a:rPr lang="es" sz="850">
                <a:solidFill>
                  <a:srgbClr val="808030"/>
                </a:solidFill>
              </a:rPr>
              <a:t>)</a:t>
            </a:r>
            <a:r>
              <a:rPr lang="es" sz="850">
                <a:solidFill>
                  <a:srgbClr val="800080"/>
                </a:solidFill>
              </a:rPr>
              <a:t>;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b="1" lang="es" sz="850">
                <a:solidFill>
                  <a:srgbClr val="800000"/>
                </a:solidFill>
              </a:rPr>
              <a:t>while</a:t>
            </a:r>
            <a:r>
              <a:rPr lang="es" sz="850"/>
              <a:t> 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/>
              <a:t>Vector3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Distance</a:t>
            </a:r>
            <a:r>
              <a:rPr lang="es" sz="850">
                <a:solidFill>
                  <a:srgbClr val="808030"/>
                </a:solidFill>
              </a:rPr>
              <a:t>(</a:t>
            </a:r>
            <a:r>
              <a:rPr lang="es" sz="850"/>
              <a:t>treasure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transform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position</a:t>
            </a:r>
            <a:r>
              <a:rPr lang="es" sz="850">
                <a:solidFill>
                  <a:srgbClr val="808030"/>
                </a:solidFill>
              </a:rPr>
              <a:t>,</a:t>
            </a:r>
            <a:r>
              <a:rPr lang="es" sz="850"/>
              <a:t> cop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transform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position</a:t>
            </a:r>
            <a:r>
              <a:rPr lang="es" sz="850">
                <a:solidFill>
                  <a:srgbClr val="808030"/>
                </a:solidFill>
              </a:rPr>
              <a:t>)</a:t>
            </a:r>
            <a:r>
              <a:rPr lang="es" sz="850"/>
              <a:t> </a:t>
            </a:r>
            <a:r>
              <a:rPr lang="es" sz="850">
                <a:solidFill>
                  <a:srgbClr val="808030"/>
                </a:solidFill>
              </a:rPr>
              <a:t>&lt;</a:t>
            </a:r>
            <a:r>
              <a:rPr lang="es" sz="850"/>
              <a:t> 10f</a:t>
            </a:r>
            <a:r>
              <a:rPr lang="es" sz="850">
                <a:solidFill>
                  <a:srgbClr val="808030"/>
                </a:solidFill>
              </a:rPr>
              <a:t>)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{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    moves</a:t>
            </a:r>
            <a:r>
              <a:rPr lang="es" sz="850">
                <a:solidFill>
                  <a:srgbClr val="808030"/>
                </a:solidFill>
              </a:rPr>
              <a:t>.</a:t>
            </a:r>
            <a:r>
              <a:rPr lang="es" sz="850"/>
              <a:t>Wander</a:t>
            </a:r>
            <a:r>
              <a:rPr lang="es" sz="850">
                <a:solidFill>
                  <a:srgbClr val="808030"/>
                </a:solidFill>
              </a:rPr>
              <a:t>()</a:t>
            </a:r>
            <a:r>
              <a:rPr lang="es" sz="850">
                <a:solidFill>
                  <a:srgbClr val="800080"/>
                </a:solidFill>
              </a:rPr>
              <a:t>;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    </a:t>
            </a:r>
            <a:r>
              <a:rPr b="1" lang="es" sz="850">
                <a:solidFill>
                  <a:srgbClr val="800000"/>
                </a:solidFill>
              </a:rPr>
              <a:t>yield return</a:t>
            </a:r>
            <a:r>
              <a:rPr lang="es" sz="850"/>
              <a:t> </a:t>
            </a:r>
            <a:r>
              <a:rPr b="1" lang="es" sz="850">
                <a:solidFill>
                  <a:srgbClr val="800000"/>
                </a:solidFill>
              </a:rPr>
              <a:t>null</a:t>
            </a:r>
            <a:r>
              <a:rPr lang="es" sz="850">
                <a:solidFill>
                  <a:srgbClr val="800080"/>
                </a:solidFill>
              </a:rPr>
              <a:t>;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    </a:t>
            </a:r>
            <a:r>
              <a:rPr lang="es" sz="850">
                <a:solidFill>
                  <a:srgbClr val="800080"/>
                </a:solidFill>
              </a:rPr>
              <a:t>}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    </a:t>
            </a:r>
            <a:r>
              <a:rPr lang="es" sz="850">
                <a:solidFill>
                  <a:srgbClr val="800080"/>
                </a:solidFill>
              </a:rPr>
              <a:t>}</a:t>
            </a:r>
            <a:r>
              <a:rPr lang="es" sz="850"/>
              <a:t>    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800080"/>
                </a:solidFill>
              </a:rPr>
              <a:t>}</a:t>
            </a:r>
            <a:endParaRPr sz="850">
              <a:solidFill>
                <a:srgbClr val="80008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</p:txBody>
      </p:sp>
      <p:sp>
        <p:nvSpPr>
          <p:cNvPr id="434" name="Google Shape;434;p63"/>
          <p:cNvSpPr txBox="1"/>
          <p:nvPr/>
        </p:nvSpPr>
        <p:spPr>
          <a:xfrm>
            <a:off x="2180650" y="823650"/>
            <a:ext cx="63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63"/>
          <p:cNvSpPr txBox="1"/>
          <p:nvPr/>
        </p:nvSpPr>
        <p:spPr>
          <a:xfrm>
            <a:off x="6515325" y="823650"/>
            <a:ext cx="63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4" title="robberAIPlann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925" y="1117428"/>
            <a:ext cx="5738150" cy="29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idx="4294967295" type="body"/>
          </p:nvPr>
        </p:nvSpPr>
        <p:spPr>
          <a:xfrm>
            <a:off x="447902" y="981300"/>
            <a:ext cx="64377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●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5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C#  Coroutine Example 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609525" y="795650"/>
            <a:ext cx="8094000" cy="34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IEnumerator&lt;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&gt; </a:t>
            </a:r>
            <a:r>
              <a:rPr b="1" lang="es" sz="950">
                <a:solidFill>
                  <a:srgbClr val="880000"/>
                </a:solidFill>
              </a:rPr>
              <a:t>fibonacci</a:t>
            </a:r>
            <a:r>
              <a:rPr lang="es" sz="950">
                <a:solidFill>
                  <a:srgbClr val="444444"/>
                </a:solidFill>
              </a:rPr>
              <a:t>()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a = </a:t>
            </a:r>
            <a:r>
              <a:rPr lang="es" sz="950">
                <a:solidFill>
                  <a:srgbClr val="880000"/>
                </a:solidFill>
              </a:rPr>
              <a:t>0</a:t>
            </a:r>
            <a:r>
              <a:rPr lang="es" sz="950">
                <a:solidFill>
                  <a:srgbClr val="444444"/>
                </a:solidFill>
              </a:rPr>
              <a:t>;              	</a:t>
            </a:r>
            <a:r>
              <a:rPr lang="es" sz="950">
                <a:solidFill>
                  <a:srgbClr val="888888"/>
                </a:solidFill>
              </a:rPr>
              <a:t>// Output:</a:t>
            </a:r>
            <a:endParaRPr sz="950">
              <a:solidFill>
                <a:srgbClr val="88888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b = </a:t>
            </a:r>
            <a:r>
              <a:rPr lang="es" sz="950">
                <a:solidFill>
                  <a:srgbClr val="880000"/>
                </a:solidFill>
              </a:rPr>
              <a:t>1</a:t>
            </a:r>
            <a:r>
              <a:rPr lang="es" sz="950">
                <a:solidFill>
                  <a:srgbClr val="444444"/>
                </a:solidFill>
              </a:rPr>
              <a:t>;              	</a:t>
            </a:r>
            <a:r>
              <a:rPr lang="es" sz="950">
                <a:solidFill>
                  <a:srgbClr val="888888"/>
                </a:solidFill>
              </a:rPr>
              <a:t>// 0,1,1,2,3,5,8,13,21,34...</a:t>
            </a:r>
            <a:endParaRPr sz="950">
              <a:solidFill>
                <a:srgbClr val="88888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yield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444444"/>
                </a:solidFill>
              </a:rPr>
              <a:t>return</a:t>
            </a:r>
            <a:r>
              <a:rPr lang="es" sz="950">
                <a:solidFill>
                  <a:srgbClr val="444444"/>
                </a:solidFill>
              </a:rPr>
              <a:t> a;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while</a:t>
            </a:r>
            <a:r>
              <a:rPr lang="es" sz="950">
                <a:solidFill>
                  <a:srgbClr val="444444"/>
                </a:solidFill>
              </a:rPr>
              <a:t> (</a:t>
            </a:r>
            <a:r>
              <a:rPr lang="es" sz="950">
                <a:solidFill>
                  <a:srgbClr val="027BC0"/>
                </a:solidFill>
              </a:rPr>
              <a:t>true</a:t>
            </a:r>
            <a:r>
              <a:rPr lang="es" sz="950">
                <a:solidFill>
                  <a:srgbClr val="444444"/>
                </a:solidFill>
              </a:rPr>
              <a:t>)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</a:t>
            </a:r>
            <a:r>
              <a:rPr b="1" lang="es" sz="950">
                <a:solidFill>
                  <a:srgbClr val="444444"/>
                </a:solidFill>
              </a:rPr>
              <a:t>yield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444444"/>
                </a:solidFill>
              </a:rPr>
              <a:t>return</a:t>
            </a:r>
            <a:r>
              <a:rPr lang="es" sz="950">
                <a:solidFill>
                  <a:srgbClr val="444444"/>
                </a:solidFill>
              </a:rPr>
              <a:t>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c =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b = a +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a = c;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}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}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</a:t>
            </a:r>
            <a:r>
              <a:rPr b="1" lang="es" sz="950">
                <a:solidFill>
                  <a:srgbClr val="444444"/>
                </a:solidFill>
              </a:rPr>
              <a:t>void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880000"/>
                </a:solidFill>
              </a:rPr>
              <a:t>Start</a:t>
            </a:r>
            <a:r>
              <a:rPr lang="es" sz="950">
                <a:solidFill>
                  <a:srgbClr val="444444"/>
                </a:solidFill>
              </a:rPr>
              <a:t>()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IEnumerator&lt;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&gt; f = fibonacci();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for</a:t>
            </a:r>
            <a:r>
              <a:rPr lang="es" sz="950">
                <a:solidFill>
                  <a:srgbClr val="444444"/>
                </a:solidFill>
              </a:rPr>
              <a:t>(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i = </a:t>
            </a:r>
            <a:r>
              <a:rPr lang="es" sz="950">
                <a:solidFill>
                  <a:srgbClr val="880000"/>
                </a:solidFill>
              </a:rPr>
              <a:t>0</a:t>
            </a:r>
            <a:r>
              <a:rPr lang="es" sz="950">
                <a:solidFill>
                  <a:srgbClr val="444444"/>
                </a:solidFill>
              </a:rPr>
              <a:t>; i &lt; </a:t>
            </a:r>
            <a:r>
              <a:rPr lang="es" sz="950">
                <a:solidFill>
                  <a:srgbClr val="880000"/>
                </a:solidFill>
              </a:rPr>
              <a:t>10</a:t>
            </a:r>
            <a:r>
              <a:rPr lang="es" sz="950">
                <a:solidFill>
                  <a:srgbClr val="444444"/>
                </a:solidFill>
              </a:rPr>
              <a:t>; i++)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f.MoveNext(); 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Debug.Log(f.Current);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}       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}</a:t>
            </a:r>
            <a:endParaRPr sz="95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453" name="Google Shape;453;p66"/>
          <p:cNvSpPr txBox="1"/>
          <p:nvPr/>
        </p:nvSpPr>
        <p:spPr>
          <a:xfrm>
            <a:off x="439750" y="947225"/>
            <a:ext cx="655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Ian Millington. </a:t>
            </a:r>
            <a:r>
              <a:rPr i="1" lang="es" sz="1200"/>
              <a:t>AI for Games</a:t>
            </a:r>
            <a:r>
              <a:rPr lang="es" sz="1200"/>
              <a:t> (3rd edition). CRC Press,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Penny de Byl.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Intelligence for Beginners</a:t>
            </a:r>
            <a:r>
              <a:rPr lang="es" sz="1200"/>
              <a:t>. Unity Course.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Chris Simpson.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r>
              <a:rPr lang="es" sz="1200"/>
              <a:t>. Gamasutra, 2014.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Unity Technologies.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Planner</a:t>
            </a:r>
            <a:r>
              <a:rPr lang="es" sz="1200"/>
              <a:t>. 2020.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Damian Isla.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Handling Complexity in the Halo 2 AI</a:t>
            </a:r>
            <a:r>
              <a:rPr lang="es" sz="1200"/>
              <a:t>. GDC, 2005.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Ricard Pillosu. </a:t>
            </a:r>
            <a:r>
              <a:rPr i="1" lang="es" sz="1200"/>
              <a:t>Previous year slides of the AI course</a:t>
            </a:r>
            <a:r>
              <a:rPr lang="es" sz="1200"/>
              <a:t>, 2019.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 # coroutines </a:t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455325" y="703975"/>
            <a:ext cx="8248200" cy="218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2"/>
                </a:solidFill>
              </a:rPr>
              <a:t>Example</a:t>
            </a:r>
            <a:r>
              <a:rPr lang="es" sz="800">
                <a:solidFill>
                  <a:schemeClr val="accent2"/>
                </a:solidFill>
              </a:rPr>
              <a:t>:</a:t>
            </a:r>
            <a:endParaRPr sz="800">
              <a:solidFill>
                <a:schemeClr val="accent2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using UnityEngine;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using </a:t>
            </a:r>
            <a:r>
              <a:rPr b="1" lang="es" sz="800">
                <a:solidFill>
                  <a:srgbClr val="444444"/>
                </a:solidFill>
              </a:rPr>
              <a:t>System</a:t>
            </a:r>
            <a:r>
              <a:rPr lang="es" sz="800">
                <a:solidFill>
                  <a:srgbClr val="444444"/>
                </a:solidFill>
              </a:rPr>
              <a:t>.Collections;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public class WaitForSecondsExample : MonoBehaviour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void Start()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StartCoroutine(“Example”);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}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IEnumerator Example()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</a:t>
            </a:r>
            <a:r>
              <a:rPr b="1" lang="es" sz="800">
                <a:solidFill>
                  <a:srgbClr val="444444"/>
                </a:solidFill>
              </a:rPr>
              <a:t>Debug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Log</a:t>
            </a:r>
            <a:r>
              <a:rPr lang="es" sz="800">
                <a:solidFill>
                  <a:srgbClr val="444444"/>
                </a:solidFill>
              </a:rPr>
              <a:t>(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yield </a:t>
            </a:r>
            <a:r>
              <a:rPr b="1" lang="es" sz="800">
                <a:solidFill>
                  <a:srgbClr val="444444"/>
                </a:solidFill>
              </a:rPr>
              <a:t>return</a:t>
            </a:r>
            <a:r>
              <a:rPr lang="es" sz="800">
                <a:solidFill>
                  <a:srgbClr val="444444"/>
                </a:solidFill>
              </a:rPr>
              <a:t> </a:t>
            </a:r>
            <a:r>
              <a:rPr b="1" lang="es" sz="800">
                <a:solidFill>
                  <a:srgbClr val="444444"/>
                </a:solidFill>
              </a:rPr>
              <a:t>new</a:t>
            </a:r>
            <a:r>
              <a:rPr lang="es" sz="800">
                <a:solidFill>
                  <a:srgbClr val="444444"/>
                </a:solidFill>
              </a:rPr>
              <a:t> WaitForSeconds(</a:t>
            </a:r>
            <a:r>
              <a:rPr lang="es" sz="800">
                <a:solidFill>
                  <a:srgbClr val="880000"/>
                </a:solidFill>
              </a:rPr>
              <a:t>5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</a:t>
            </a:r>
            <a:r>
              <a:rPr b="1" lang="es" sz="800">
                <a:solidFill>
                  <a:srgbClr val="444444"/>
                </a:solidFill>
              </a:rPr>
              <a:t>Debug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Log</a:t>
            </a:r>
            <a:r>
              <a:rPr lang="es" sz="800">
                <a:solidFill>
                  <a:srgbClr val="444444"/>
                </a:solidFill>
              </a:rPr>
              <a:t>(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}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44444"/>
                </a:solidFill>
                <a:highlight>
                  <a:srgbClr val="F0F0F0"/>
                </a:highlight>
              </a:rPr>
              <a:t>}</a:t>
            </a:r>
            <a:endParaRPr sz="700"/>
          </a:p>
        </p:txBody>
      </p:sp>
      <p:sp>
        <p:nvSpPr>
          <p:cNvPr id="83" name="Google Shape;83;p13"/>
          <p:cNvSpPr txBox="1"/>
          <p:nvPr/>
        </p:nvSpPr>
        <p:spPr>
          <a:xfrm>
            <a:off x="314500" y="2888275"/>
            <a:ext cx="425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StartCoroutine</a:t>
            </a:r>
            <a:r>
              <a:rPr lang="es" sz="1200"/>
              <a:t>: type of asynchronous "functions"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IEnumerator</a:t>
            </a:r>
            <a:r>
              <a:rPr lang="es" sz="1200"/>
              <a:t>: returning type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s" sz="1200"/>
              <a:t>: stops execution until something happens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 return null</a:t>
            </a:r>
            <a:r>
              <a:rPr lang="es" sz="1200"/>
              <a:t>: until next frame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 break</a:t>
            </a:r>
            <a:r>
              <a:rPr lang="es" sz="1200"/>
              <a:t>: finish the coroutine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C# delegates 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439750" y="1456150"/>
            <a:ext cx="8019300" cy="289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44444"/>
                </a:solidFill>
              </a:rPr>
              <a:t>public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444444"/>
                </a:solidFill>
              </a:rPr>
              <a:t>class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DelegateScript</a:t>
            </a:r>
            <a:r>
              <a:rPr lang="es" sz="1100">
                <a:solidFill>
                  <a:srgbClr val="444444"/>
                </a:solidFill>
              </a:rPr>
              <a:t> : </a:t>
            </a:r>
            <a:r>
              <a:rPr b="1" lang="es" sz="1100">
                <a:solidFill>
                  <a:srgbClr val="880000"/>
                </a:solidFill>
              </a:rPr>
              <a:t>MonoBehaviour</a:t>
            </a:r>
            <a:r>
              <a:rPr lang="es" sz="1100">
                <a:solidFill>
                  <a:srgbClr val="444444"/>
                </a:solidFill>
              </a:rPr>
              <a:t>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delegate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MyDelegate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MyDelegate myDelegate;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Start</a:t>
            </a:r>
            <a:r>
              <a:rPr lang="es" sz="1100">
                <a:solidFill>
                  <a:srgbClr val="444444"/>
                </a:solidFill>
              </a:rPr>
              <a:t> ()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 = PrintNum;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myDelegate(</a:t>
            </a:r>
            <a:r>
              <a:rPr lang="es" sz="1100">
                <a:solidFill>
                  <a:srgbClr val="880000"/>
                </a:solidFill>
              </a:rPr>
              <a:t>50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 = DoubleNum;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myDelegate(</a:t>
            </a:r>
            <a:r>
              <a:rPr lang="es" sz="1100">
                <a:solidFill>
                  <a:srgbClr val="880000"/>
                </a:solidFill>
              </a:rPr>
              <a:t>50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PrintNum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Debug.Log(num);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DoubleNum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Debug.Log(num * </a:t>
            </a:r>
            <a:r>
              <a:rPr lang="es" sz="1100">
                <a:solidFill>
                  <a:srgbClr val="880000"/>
                </a:solidFill>
              </a:rPr>
              <a:t>2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}</a:t>
            </a:r>
            <a:endParaRPr sz="1100">
              <a:solidFill>
                <a:srgbClr val="444444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55325" y="692150"/>
            <a:ext cx="6758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Assigning functions to variables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FSMs IN Unity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8" y="1894675"/>
            <a:ext cx="4014200" cy="16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600" y="1894675"/>
            <a:ext cx="3775915" cy="16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558950" y="1240550"/>
            <a:ext cx="3775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Scene(link unity package) :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27600" y="1291700"/>
            <a:ext cx="377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Task </a:t>
            </a:r>
            <a:r>
              <a:rPr lang="e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FSM for the robber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28575" y="3663300"/>
            <a:ext cx="8075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https://learn.unity.com/tutorial/finite-state-machines-1#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P2020">
      <a:dk1>
        <a:srgbClr val="32414F"/>
      </a:dk1>
      <a:lt1>
        <a:srgbClr val="FFFFFF"/>
      </a:lt1>
      <a:dk2>
        <a:srgbClr val="154464"/>
      </a:dk2>
      <a:lt2>
        <a:srgbClr val="F8F8F8"/>
      </a:lt2>
      <a:accent1>
        <a:srgbClr val="2F6E9A"/>
      </a:accent1>
      <a:accent2>
        <a:srgbClr val="5E93BD"/>
      </a:accent2>
      <a:accent3>
        <a:srgbClr val="C3D8DB"/>
      </a:accent3>
      <a:accent4>
        <a:srgbClr val="EAEBED"/>
      </a:accent4>
      <a:accent5>
        <a:srgbClr val="00AFB1"/>
      </a:accent5>
      <a:accent6>
        <a:srgbClr val="6CCACD"/>
      </a:accent6>
      <a:hlink>
        <a:srgbClr val="00AFB1"/>
      </a:hlink>
      <a:folHlink>
        <a:srgbClr val="2F6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